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pn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710" r:id="rId4"/>
  </p:sldMasterIdLst>
  <p:notesMasterIdLst>
    <p:notesMasterId r:id="rId23"/>
  </p:notesMasterIdLst>
  <p:handoutMasterIdLst>
    <p:handoutMasterId r:id="rId24"/>
  </p:handoutMasterIdLst>
  <p:sldIdLst>
    <p:sldId id="325" r:id="rId5"/>
    <p:sldId id="406" r:id="rId6"/>
    <p:sldId id="407" r:id="rId7"/>
    <p:sldId id="272" r:id="rId8"/>
    <p:sldId id="370" r:id="rId9"/>
    <p:sldId id="357" r:id="rId10"/>
    <p:sldId id="408" r:id="rId11"/>
    <p:sldId id="349" r:id="rId12"/>
    <p:sldId id="350" r:id="rId13"/>
    <p:sldId id="402" r:id="rId14"/>
    <p:sldId id="351" r:id="rId15"/>
    <p:sldId id="401" r:id="rId16"/>
    <p:sldId id="352" r:id="rId17"/>
    <p:sldId id="353" r:id="rId18"/>
    <p:sldId id="403" r:id="rId19"/>
    <p:sldId id="354" r:id="rId20"/>
    <p:sldId id="358" r:id="rId21"/>
    <p:sldId id="336" r:id="rId22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hiddenSlides="1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96" autoAdjust="0"/>
    <p:restoredTop sz="93836" autoAdjust="0"/>
  </p:normalViewPr>
  <p:slideViewPr>
    <p:cSldViewPr snapToGrid="0" snapToObjects="1">
      <p:cViewPr>
        <p:scale>
          <a:sx n="110" d="100"/>
          <a:sy n="110" d="100"/>
        </p:scale>
        <p:origin x="-848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4E8EB6-BCD0-B24D-8ED6-75A4AFB15A51}" type="datetimeFigureOut">
              <a:rPr lang="en-US" smtClean="0"/>
              <a:t>5/3/13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C584D9-A8C7-624D-AAFD-39BBDA75C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663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DEF18-EF63-CA4C-A26C-1313F43097FA}" type="datetimeFigureOut">
              <a:rPr lang="en-US" smtClean="0"/>
              <a:t>5/3/13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26CE9-6CAD-4E4A-A0FA-218789BD6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 formation regions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2308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 formation regions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2308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 formation regions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2308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ROTATION: IRAS 16293 has rot/</a:t>
            </a:r>
            <a:r>
              <a:rPr lang="en-US" dirty="0" err="1" smtClean="0"/>
              <a:t>grav</a:t>
            </a:r>
            <a:r>
              <a:rPr lang="en-US" dirty="0" smtClean="0"/>
              <a:t> &lt; 0.1; IRAS4A seems the</a:t>
            </a:r>
            <a:r>
              <a:rPr lang="en-US" baseline="0" dirty="0" smtClean="0"/>
              <a:t> same (barely any rotation); VLA 1623 questionable (probably slow)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-Holland:</a:t>
            </a:r>
            <a:r>
              <a:rPr lang="en-US" baseline="0" dirty="0" smtClean="0"/>
              <a:t> JCMT data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Rao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Girart</a:t>
            </a:r>
            <a:r>
              <a:rPr lang="en-US" baseline="0" dirty="0" smtClean="0"/>
              <a:t>: SMA</a:t>
            </a:r>
          </a:p>
          <a:p>
            <a:r>
              <a:rPr lang="en-US" baseline="0" dirty="0" smtClean="0"/>
              <a:t>-This is okay, according to </a:t>
            </a:r>
            <a:r>
              <a:rPr lang="en-US" baseline="0" dirty="0" err="1" smtClean="0"/>
              <a:t>Hennebelle</a:t>
            </a:r>
            <a:r>
              <a:rPr lang="en-US" baseline="0" dirty="0" smtClean="0"/>
              <a:t> &amp; Ciardi ‘09 (easier to form disks with obliquity!)</a:t>
            </a:r>
          </a:p>
          <a:p>
            <a:r>
              <a:rPr lang="en-US" baseline="0" dirty="0" smtClean="0"/>
              <a:t>-Ward-Thompson et al (2009) saw a 30 </a:t>
            </a:r>
            <a:r>
              <a:rPr lang="en-US" baseline="0" dirty="0" err="1" smtClean="0"/>
              <a:t>deg</a:t>
            </a:r>
            <a:r>
              <a:rPr lang="en-US" baseline="0" dirty="0" smtClean="0"/>
              <a:t> offset between short axes of cores and their polarization directions…another problem!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94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SMA: 8*6m</a:t>
            </a:r>
            <a:r>
              <a:rPr lang="en-US" baseline="0" dirty="0" smtClean="0"/>
              <a:t> antennas = 226 m^2</a:t>
            </a:r>
          </a:p>
          <a:p>
            <a:r>
              <a:rPr lang="en-US" baseline="0" dirty="0" smtClean="0"/>
              <a:t>CARMA: 6*10m, 9*6m = 726 m^2 (more than factor of 3 more area)</a:t>
            </a:r>
          </a:p>
          <a:p>
            <a:r>
              <a:rPr lang="en-US" baseline="0" dirty="0" smtClean="0"/>
              <a:t>-Factor of two more dishes</a:t>
            </a:r>
          </a:p>
          <a:p>
            <a:r>
              <a:rPr lang="en-US" baseline="0" dirty="0" smtClean="0"/>
              <a:t>-Equivalent </a:t>
            </a:r>
            <a:r>
              <a:rPr lang="en-US" baseline="0" dirty="0" err="1" smtClean="0"/>
              <a:t>T_sys</a:t>
            </a:r>
            <a:r>
              <a:rPr lang="en-US" baseline="0" dirty="0" smtClean="0"/>
              <a:t>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65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-Sensitive to RCP &amp; LCP</a:t>
            </a:r>
          </a:p>
          <a:p>
            <a:r>
              <a:rPr lang="en-US" dirty="0" smtClean="0"/>
              <a:t>-Null experiment: in the absence of linear polarization, you get no RL correlation at any time.</a:t>
            </a:r>
          </a:p>
          <a:p>
            <a:r>
              <a:rPr lang="en-US" dirty="0" smtClean="0"/>
              <a:t>-If you have linear feeds, you have XY correlation sometimes  (when the intrinsic</a:t>
            </a:r>
            <a:r>
              <a:rPr lang="en-US" baseline="0" dirty="0" smtClean="0"/>
              <a:t> polarization is at 45º to your two feeds), and not other times (when it’s along one feed or the other).  Thus, to tease out the polarization, you need stable gains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3690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5/3/13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5/3/13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5/3/13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647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6442896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766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785913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2285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858069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085099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03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5/3/13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6192054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4932849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5906750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7459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2768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0860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1464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5958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9724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356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5/3/13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853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9989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7890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8515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1541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0192837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00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3544959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2878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85877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5/3/13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3067851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717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80446895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19393591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54646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5/3/13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5/3/13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5/3/13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5/3/13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5/3/13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4F0E2-4962-6A4D-B9C9-F576FD87812A}" type="datetimeFigureOut">
              <a:rPr lang="en-US" smtClean="0"/>
              <a:t>5/3/13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Garamond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1"/>
          </a:solidFill>
          <a:latin typeface="Garamond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1"/>
          </a:solidFill>
          <a:latin typeface="Garamond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Garamond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Garamond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Garamond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/>
            <a:fld id="{A80CB818-7379-467D-8E76-EF9D9074A26C}" type="datetime2">
              <a:rPr lang="en-US" smtClean="0">
                <a:latin typeface="Garamond"/>
              </a:rPr>
              <a:pPr defTabSz="914400"/>
              <a:t>Friday, May 3, 2013</a:t>
            </a:fld>
            <a:endParaRPr lang="en-US" dirty="0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 defTabSz="914400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/>
            <a:fld id="{0CFEC368-1D7A-4F81-ABF6-AE0E36BAF64C}" type="slidenum">
              <a:rPr lang="en-US" smtClean="0">
                <a:latin typeface="Garamond"/>
              </a:rPr>
              <a:pPr defTabSz="914400"/>
              <a:t>‹#›</a:t>
            </a:fld>
            <a:endParaRPr lang="en-US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828730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6631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aramond"/>
          <a:ea typeface="+mj-ea"/>
          <a:cs typeface="Garamon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aramond"/>
          <a:ea typeface="+mn-ea"/>
          <a:cs typeface="Garamond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aramond"/>
          <a:ea typeface="+mn-ea"/>
          <a:cs typeface="Garamond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aramond"/>
          <a:ea typeface="+mn-ea"/>
          <a:cs typeface="Garamond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aramond"/>
          <a:ea typeface="+mn-ea"/>
          <a:cs typeface="Garamond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aramond"/>
          <a:ea typeface="+mn-ea"/>
          <a:cs typeface="Garamon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/>
            <a:fld id="{A80CB818-7379-467D-8E76-EF9D9074A26C}" type="datetime2">
              <a:rPr lang="en-US" smtClean="0">
                <a:latin typeface="Garamond"/>
              </a:rPr>
              <a:pPr defTabSz="914400"/>
              <a:t>Friday, May 3, 2013</a:t>
            </a:fld>
            <a:endParaRPr lang="en-US" dirty="0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 defTabSz="914400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/>
            <a:fld id="{0CFEC368-1D7A-4F81-ABF6-AE0E36BAF64C}" type="slidenum">
              <a:rPr lang="en-US" smtClean="0">
                <a:latin typeface="Garamond"/>
              </a:rPr>
              <a:pPr defTabSz="914400"/>
              <a:t>‹#›</a:t>
            </a:fld>
            <a:endParaRPr lang="en-US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507549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27.emf"/><Relationship Id="rId3" Type="http://schemas.openxmlformats.org/officeDocument/2006/relationships/hyperlink" Target="http://arxiv.org/abs/1212.0540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adsabs.harvard.edu/abs/2013ApJ...768..159H" TargetMode="External"/><Relationship Id="rId4" Type="http://schemas.openxmlformats.org/officeDocument/2006/relationships/hyperlink" Target="tadpol.astro.illinois.edu" TargetMode="External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18.jpg"/><Relationship Id="rId13" Type="http://schemas.openxmlformats.org/officeDocument/2006/relationships/image" Target="../media/image19.png"/><Relationship Id="rId14" Type="http://schemas.openxmlformats.org/officeDocument/2006/relationships/image" Target="../media/image20.jpeg"/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6" Type="http://schemas.openxmlformats.org/officeDocument/2006/relationships/image" Target="../media/image12.gif"/><Relationship Id="rId7" Type="http://schemas.openxmlformats.org/officeDocument/2006/relationships/image" Target="../media/image13.gif"/><Relationship Id="rId8" Type="http://schemas.openxmlformats.org/officeDocument/2006/relationships/image" Target="../media/image14.gif"/><Relationship Id="rId9" Type="http://schemas.openxmlformats.org/officeDocument/2006/relationships/image" Target="../media/image15.png"/><Relationship Id="rId10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7712"/>
            <a:ext cx="9144000" cy="2842868"/>
          </a:xfrm>
        </p:spPr>
        <p:txBody>
          <a:bodyPr/>
          <a:lstStyle/>
          <a:p>
            <a:pPr algn="ctr"/>
            <a:r>
              <a:rPr lang="en-US" sz="5000" dirty="0" smtClean="0"/>
              <a:t>Are magnetic fields and outflows aligned in protostellar cores?</a:t>
            </a:r>
            <a:endParaRPr lang="en-US" sz="5000" b="1" dirty="0">
              <a:solidFill>
                <a:srgbClr val="292934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3496788"/>
            <a:ext cx="7020419" cy="3172656"/>
          </a:xfrm>
        </p:spPr>
        <p:txBody>
          <a:bodyPr>
            <a:normAutofit fontScale="92500" lnSpcReduction="20000"/>
          </a:bodyPr>
          <a:lstStyle/>
          <a:p>
            <a:r>
              <a:rPr lang="en-US" sz="4000" b="1" dirty="0"/>
              <a:t>Chat Hull</a:t>
            </a:r>
          </a:p>
          <a:p>
            <a:r>
              <a:rPr lang="en-US" sz="3100" dirty="0"/>
              <a:t>University of California, </a:t>
            </a:r>
            <a:r>
              <a:rPr lang="en-US" sz="3100" dirty="0" smtClean="0"/>
              <a:t>Berkeley</a:t>
            </a:r>
            <a:endParaRPr lang="en-US" sz="3100" dirty="0"/>
          </a:p>
          <a:p>
            <a:r>
              <a:rPr lang="en-US" dirty="0"/>
              <a:t>Radio Astronomy Laboratory</a:t>
            </a:r>
          </a:p>
          <a:p>
            <a:endParaRPr lang="en-US" sz="1200" dirty="0" smtClean="0"/>
          </a:p>
          <a:p>
            <a:r>
              <a:rPr lang="en-US" sz="2800" dirty="0" smtClean="0"/>
              <a:t>25 April 2013</a:t>
            </a:r>
            <a:endParaRPr lang="en-US" sz="2800" dirty="0"/>
          </a:p>
          <a:p>
            <a:endParaRPr lang="en-US" sz="1200" dirty="0" smtClean="0"/>
          </a:p>
          <a:p>
            <a:r>
              <a:rPr lang="en-US" dirty="0" smtClean="0"/>
              <a:t>Magic Thursday</a:t>
            </a:r>
          </a:p>
          <a:p>
            <a:r>
              <a:rPr lang="en-US" dirty="0" smtClean="0"/>
              <a:t>UC Berkeley</a:t>
            </a:r>
          </a:p>
          <a:p>
            <a:r>
              <a:rPr lang="en-US" dirty="0" smtClean="0"/>
              <a:t>Berkeley, Calif.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39915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45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TADPOL survey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801" y="1507177"/>
            <a:ext cx="8771466" cy="520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600" b="1" dirty="0" smtClean="0"/>
              <a:t>35 sources</a:t>
            </a:r>
            <a:endParaRPr lang="en-US" sz="2600" dirty="0" smtClean="0"/>
          </a:p>
          <a:p>
            <a:pPr marL="274320" lvl="1" indent="0" algn="ctr">
              <a:buNone/>
            </a:pPr>
            <a:r>
              <a:rPr lang="en-US" sz="2600" dirty="0" smtClean="0"/>
              <a:t>Triples number of </a:t>
            </a:r>
            <a:r>
              <a:rPr lang="en-US" sz="2600" dirty="0" err="1" smtClean="0"/>
              <a:t>interferometric</a:t>
            </a:r>
            <a:r>
              <a:rPr lang="en-US" sz="2600" dirty="0" smtClean="0"/>
              <a:t> polarization maps</a:t>
            </a:r>
          </a:p>
          <a:p>
            <a:pPr marL="274320" lvl="1" indent="0" algn="ctr">
              <a:buNone/>
            </a:pPr>
            <a:endParaRPr lang="en-US" sz="2600" i="1" dirty="0" smtClean="0"/>
          </a:p>
          <a:p>
            <a:pPr marL="0" indent="0" algn="ctr">
              <a:buNone/>
            </a:pPr>
            <a:r>
              <a:rPr lang="en-US" sz="2600" b="1" dirty="0" smtClean="0"/>
              <a:t>~300 observing hours</a:t>
            </a:r>
            <a:endParaRPr lang="en-US" sz="2600" dirty="0"/>
          </a:p>
          <a:p>
            <a:pPr marL="0" indent="0" algn="ctr">
              <a:buNone/>
            </a:pPr>
            <a:r>
              <a:rPr lang="en-US" sz="2600" dirty="0" smtClean="0"/>
              <a:t>CARMA C, D, &amp; E arrays</a:t>
            </a:r>
          </a:p>
          <a:p>
            <a:pPr marL="0" indent="0" algn="ctr">
              <a:buNone/>
            </a:pPr>
            <a:endParaRPr lang="en-US" sz="2600" b="1" dirty="0" smtClean="0"/>
          </a:p>
          <a:p>
            <a:pPr marL="0" indent="0" algn="ctr">
              <a:buNone/>
            </a:pPr>
            <a:r>
              <a:rPr lang="en-US" sz="2600" b="1" dirty="0" smtClean="0"/>
              <a:t>1 </a:t>
            </a:r>
            <a:r>
              <a:rPr lang="en-US" sz="2600" b="1" dirty="0"/>
              <a:t>– </a:t>
            </a:r>
            <a:r>
              <a:rPr lang="en-US" sz="2600" b="1" dirty="0" smtClean="0"/>
              <a:t>4</a:t>
            </a:r>
            <a:r>
              <a:rPr lang="en-US" sz="2600" b="1" i="1" dirty="0" smtClean="0"/>
              <a:t>" </a:t>
            </a:r>
            <a:r>
              <a:rPr lang="en-US" sz="2600" b="1" dirty="0" smtClean="0"/>
              <a:t>resolution</a:t>
            </a:r>
            <a:endParaRPr lang="en-US" sz="2600" i="1" dirty="0"/>
          </a:p>
          <a:p>
            <a:pPr marL="0" indent="0" algn="ctr">
              <a:buNone/>
            </a:pPr>
            <a:r>
              <a:rPr lang="en-US" sz="2600" dirty="0" smtClean="0"/>
              <a:t>10⨉ higher resolution than CSO</a:t>
            </a:r>
            <a:r>
              <a:rPr lang="en-US" sz="2600" dirty="0"/>
              <a:t> </a:t>
            </a:r>
            <a:r>
              <a:rPr lang="en-US" sz="2600" dirty="0" smtClean="0"/>
              <a:t>&amp; JCMT</a:t>
            </a:r>
          </a:p>
          <a:p>
            <a:pPr marL="0" indent="0" algn="ctr">
              <a:buNone/>
            </a:pPr>
            <a:r>
              <a:rPr lang="en-US" sz="2600" dirty="0" smtClean="0"/>
              <a:t>Probes intermediate region between ~0.1 pc (single-dish) </a:t>
            </a:r>
          </a:p>
          <a:p>
            <a:pPr marL="0" indent="0" algn="ctr">
              <a:buNone/>
            </a:pPr>
            <a:r>
              <a:rPr lang="en-US" sz="2600" dirty="0" smtClean="0"/>
              <a:t>and ~100 AU (ALMA)</a:t>
            </a:r>
          </a:p>
        </p:txBody>
      </p:sp>
    </p:spTree>
    <p:extLst>
      <p:ext uri="{BB962C8B-B14F-4D97-AF65-F5344CB8AC3E}">
        <p14:creationId xmlns:p14="http://schemas.microsoft.com/office/powerpoint/2010/main" val="3240518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10" y="194744"/>
            <a:ext cx="8229600" cy="990600"/>
          </a:xfrm>
        </p:spPr>
        <p:txBody>
          <a:bodyPr/>
          <a:lstStyle/>
          <a:p>
            <a:r>
              <a:rPr lang="en-US" dirty="0" smtClean="0"/>
              <a:t>TADPOL 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27565" y="-460438"/>
            <a:ext cx="5758388" cy="81488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35571" y="644065"/>
            <a:ext cx="200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aramond"/>
                <a:cs typeface="Garamond"/>
              </a:rPr>
              <a:t>L1157</a:t>
            </a:r>
            <a:endParaRPr lang="en-US" sz="24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3302" y="6286102"/>
            <a:ext cx="375427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 smtClean="0">
                <a:solidFill>
                  <a:srgbClr val="292934"/>
                </a:solidFill>
              </a:rPr>
              <a:t>See also: Stephens, Looney, Kwon, </a:t>
            </a:r>
            <a:r>
              <a:rPr lang="en-US" sz="1600" b="1" dirty="0" smtClean="0">
                <a:solidFill>
                  <a:srgbClr val="292934"/>
                </a:solidFill>
              </a:rPr>
              <a:t>Hull</a:t>
            </a:r>
            <a:r>
              <a:rPr lang="en-US" sz="1600" dirty="0" smtClean="0">
                <a:solidFill>
                  <a:srgbClr val="292934"/>
                </a:solidFill>
              </a:rPr>
              <a:t> </a:t>
            </a:r>
            <a:r>
              <a:rPr lang="en-US" sz="1600" i="1" dirty="0" smtClean="0">
                <a:solidFill>
                  <a:srgbClr val="292934"/>
                </a:solidFill>
              </a:rPr>
              <a:t>et al. </a:t>
            </a:r>
            <a:r>
              <a:rPr lang="en-US" sz="1600" dirty="0" smtClean="0">
                <a:solidFill>
                  <a:srgbClr val="292934"/>
                </a:solidFill>
              </a:rPr>
              <a:t>2013, </a:t>
            </a:r>
            <a:r>
              <a:rPr lang="en-US" sz="1600" dirty="0" err="1" smtClean="0">
                <a:solidFill>
                  <a:srgbClr val="292934"/>
                </a:solidFill>
              </a:rPr>
              <a:t>ApJL</a:t>
            </a:r>
            <a:r>
              <a:rPr lang="en-US" sz="1600" dirty="0" smtClean="0">
                <a:solidFill>
                  <a:srgbClr val="292934"/>
                </a:solidFill>
              </a:rPr>
              <a:t>, accepted</a:t>
            </a:r>
            <a:endParaRPr lang="en-US" sz="1600" dirty="0">
              <a:solidFill>
                <a:srgbClr val="292934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021626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re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42208"/>
            <a:ext cx="9144000" cy="9144000"/>
          </a:xfrm>
          <a:prstGeom prst="rec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</p:pic>
      <p:sp>
        <p:nvSpPr>
          <p:cNvPr id="3" name="TextBox 2"/>
          <p:cNvSpPr txBox="1"/>
          <p:nvPr/>
        </p:nvSpPr>
        <p:spPr>
          <a:xfrm>
            <a:off x="-45764" y="6333203"/>
            <a:ext cx="2772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Garamond"/>
                <a:cs typeface="Garamond"/>
              </a:rPr>
              <a:t>Credit: Bill Saxton</a:t>
            </a:r>
            <a:r>
              <a:rPr lang="en-US" sz="1200" dirty="0">
                <a:solidFill>
                  <a:schemeClr val="bg1"/>
                </a:solidFill>
                <a:latin typeface="Garamond"/>
                <a:cs typeface="Garamond"/>
              </a:rPr>
              <a:t>,</a:t>
            </a:r>
            <a:r>
              <a:rPr lang="en-US" sz="1200" dirty="0" smtClean="0">
                <a:solidFill>
                  <a:schemeClr val="bg1"/>
                </a:solidFill>
                <a:latin typeface="Garamond"/>
                <a:cs typeface="Garamond"/>
              </a:rPr>
              <a:t> Harvard-Smithsonian Center for Astrophysics</a:t>
            </a:r>
            <a:endParaRPr lang="en-US" sz="1200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324755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4719059" y="783165"/>
            <a:ext cx="6577560" cy="6128307"/>
            <a:chOff x="407439" y="1070367"/>
            <a:chExt cx="6577560" cy="612830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639"/>
            <a:stretch/>
          </p:blipFill>
          <p:spPr>
            <a:xfrm rot="5400000">
              <a:off x="652756" y="866431"/>
              <a:ext cx="6086926" cy="657756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264435" y="1070367"/>
              <a:ext cx="2857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4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NGC 1333-IRAS 4B</a:t>
              </a:r>
              <a:endParaRPr lang="en-US" sz="24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-987000" y="1270008"/>
            <a:ext cx="7143233" cy="5195934"/>
            <a:chOff x="-973632" y="1375838"/>
            <a:chExt cx="7143233" cy="519593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4099" y="476269"/>
              <a:ext cx="5047772" cy="7143233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132416" y="1375838"/>
              <a:ext cx="2741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4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NGC 1333-IRAS 4A</a:t>
              </a:r>
              <a:endParaRPr lang="en-US" sz="24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sp>
        <p:nvSpPr>
          <p:cNvPr id="9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aramond"/>
              </a:rPr>
              <a:t>TADPOL results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171664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rgbClr val="D2533C"/>
                </a:solidFill>
                <a:latin typeface="Garamond"/>
              </a:rPr>
              <a:t>TADPOL results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-949164" y="1189800"/>
            <a:ext cx="6686816" cy="5477798"/>
            <a:chOff x="-668222" y="1375838"/>
            <a:chExt cx="6398537" cy="515513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9686" y="900341"/>
              <a:ext cx="4862722" cy="6398537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132416" y="1375838"/>
              <a:ext cx="2741083" cy="43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4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L1527</a:t>
              </a:r>
              <a:endParaRPr lang="en-US" sz="24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678902" y="1149696"/>
            <a:ext cx="6005809" cy="5409821"/>
            <a:chOff x="4972039" y="1263895"/>
            <a:chExt cx="5741882" cy="535311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819"/>
            <a:stretch/>
          </p:blipFill>
          <p:spPr>
            <a:xfrm rot="5400000">
              <a:off x="5325154" y="1228246"/>
              <a:ext cx="5035651" cy="5741882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5702298" y="1263895"/>
              <a:ext cx="28257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4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NGC 1333-IRAS 2A</a:t>
              </a:r>
              <a:endParaRPr lang="en-US" sz="24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5757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10" y="194744"/>
            <a:ext cx="8229600" cy="990600"/>
          </a:xfrm>
        </p:spPr>
        <p:txBody>
          <a:bodyPr/>
          <a:lstStyle/>
          <a:p>
            <a:r>
              <a:rPr lang="en-US" dirty="0" smtClean="0"/>
              <a:t>TADPOL results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68993" y="561474"/>
            <a:ext cx="9035428" cy="6363367"/>
            <a:chOff x="3598712" y="1609160"/>
            <a:chExt cx="6848286" cy="484948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640281" y="651925"/>
              <a:ext cx="4765148" cy="6848286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985066" y="1609160"/>
              <a:ext cx="2006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400" b="1" dirty="0" err="1">
                  <a:solidFill>
                    <a:srgbClr val="000000"/>
                  </a:solidFill>
                  <a:latin typeface="Garamond"/>
                  <a:cs typeface="Garamond"/>
                </a:rPr>
                <a:t>Ser-emb</a:t>
              </a:r>
              <a:r>
                <a:rPr lang="en-US" sz="2400" b="1" dirty="0">
                  <a:solidFill>
                    <a:srgbClr val="000000"/>
                  </a:solidFill>
                  <a:latin typeface="Garamond"/>
                  <a:cs typeface="Garamond"/>
                </a:rPr>
                <a:t> </a:t>
              </a:r>
              <a:r>
                <a:rPr lang="en-US" sz="24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8</a:t>
              </a:r>
              <a:endParaRPr lang="en-US" sz="24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0736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3279" y="390515"/>
            <a:ext cx="6937813" cy="6108392"/>
            <a:chOff x="-103715" y="308876"/>
            <a:chExt cx="6937813" cy="610839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0" b="3577"/>
            <a:stretch/>
          </p:blipFill>
          <p:spPr>
            <a:xfrm>
              <a:off x="279407" y="1138062"/>
              <a:ext cx="6368304" cy="492066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 rot="16200000">
              <a:off x="-2766179" y="2971340"/>
              <a:ext cx="57558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2200" b="1" dirty="0" smtClean="0">
                  <a:solidFill>
                    <a:srgbClr val="292934"/>
                  </a:solidFill>
                  <a:latin typeface="Garamond"/>
                </a:rPr>
                <a:t>Cumulative Distribution Function (CDF)</a:t>
              </a:r>
              <a:endParaRPr lang="en-US" sz="2200" b="1" dirty="0">
                <a:solidFill>
                  <a:srgbClr val="292934"/>
                </a:solidFill>
                <a:latin typeface="Garamond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53726" y="5986381"/>
              <a:ext cx="628037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2200" b="1" dirty="0" smtClean="0">
                  <a:solidFill>
                    <a:srgbClr val="292934"/>
                  </a:solidFill>
                  <a:latin typeface="Garamond"/>
                </a:rPr>
                <a:t>(Projected) angle between outflow &amp; B-field (</a:t>
              </a:r>
              <a:r>
                <a:rPr lang="en-US" sz="2200" b="1" dirty="0" err="1" smtClean="0">
                  <a:solidFill>
                    <a:srgbClr val="292934"/>
                  </a:solidFill>
                  <a:latin typeface="Garamond"/>
                </a:rPr>
                <a:t>deg</a:t>
              </a:r>
              <a:r>
                <a:rPr lang="en-US" sz="2200" b="1" dirty="0" smtClean="0">
                  <a:solidFill>
                    <a:srgbClr val="292934"/>
                  </a:solidFill>
                  <a:latin typeface="Garamond"/>
                </a:rPr>
                <a:t>)</a:t>
              </a:r>
              <a:endParaRPr lang="en-US" sz="2200" b="1" dirty="0">
                <a:solidFill>
                  <a:srgbClr val="292934"/>
                </a:solidFill>
                <a:latin typeface="Garamond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043" y="313088"/>
            <a:ext cx="8229600" cy="990600"/>
          </a:xfrm>
        </p:spPr>
        <p:txBody>
          <a:bodyPr/>
          <a:lstStyle/>
          <a:p>
            <a:r>
              <a:rPr lang="en-US" dirty="0" smtClean="0"/>
              <a:t>Outflow vs. B-field: distribution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349363" y="700668"/>
            <a:ext cx="3768340" cy="923330"/>
            <a:chOff x="5349363" y="700668"/>
            <a:chExt cx="3768340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6732925" y="700668"/>
              <a:ext cx="2384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aramond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aramond"/>
                </a:rPr>
                <a:t> outflows &amp; B-fields aligned within a 20º cone (tightly aligned)</a:t>
              </a:r>
              <a:endParaRPr lang="en-US" dirty="0">
                <a:solidFill>
                  <a:srgbClr val="292934"/>
                </a:solidFill>
                <a:latin typeface="Garamond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5349363" y="914400"/>
              <a:ext cx="1403882" cy="528682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5415280" y="2085108"/>
            <a:ext cx="3702423" cy="923330"/>
            <a:chOff x="5415280" y="2247668"/>
            <a:chExt cx="3702423" cy="923330"/>
          </a:xfrm>
        </p:grpSpPr>
        <p:cxnSp>
          <p:nvCxnSpPr>
            <p:cNvPr id="15" name="Straight Arrow Connector 14"/>
            <p:cNvCxnSpPr/>
            <p:nvPr/>
          </p:nvCxnSpPr>
          <p:spPr>
            <a:xfrm flipH="1" flipV="1">
              <a:off x="5415280" y="2479040"/>
              <a:ext cx="1280274" cy="81162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732925" y="2247668"/>
              <a:ext cx="2384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aramond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aramond"/>
                </a:rPr>
                <a:t> outflows &amp; B-fields are randomly oriented</a:t>
              </a:r>
              <a:endParaRPr lang="en-US" dirty="0">
                <a:solidFill>
                  <a:srgbClr val="292934"/>
                </a:solidFill>
                <a:latin typeface="Garamond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762044" y="4676473"/>
            <a:ext cx="238477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KS-test results:</a:t>
            </a:r>
          </a:p>
          <a:p>
            <a:pPr marL="285750" indent="-285750" defTabSz="914400">
              <a:buFont typeface="Arial"/>
              <a:buChar char="•"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20º cone </a:t>
            </a:r>
            <a:r>
              <a:rPr lang="en-US" b="1" dirty="0" smtClean="0">
                <a:solidFill>
                  <a:srgbClr val="292934"/>
                </a:solidFill>
                <a:latin typeface="Garamond"/>
              </a:rPr>
              <a:t>ruled out 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( p-value ~ 10</a:t>
            </a:r>
            <a:r>
              <a:rPr lang="en-US" baseline="30000" dirty="0" smtClean="0">
                <a:solidFill>
                  <a:srgbClr val="292934"/>
                </a:solidFill>
                <a:latin typeface="Garamond"/>
              </a:rPr>
              <a:t>-9 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)</a:t>
            </a:r>
          </a:p>
          <a:p>
            <a:pPr marL="285750" indent="-285750" defTabSz="914400">
              <a:buFont typeface="Arial"/>
              <a:buChar char="•"/>
            </a:pPr>
            <a:endParaRPr lang="en-US" sz="1000" dirty="0">
              <a:solidFill>
                <a:srgbClr val="292934"/>
              </a:solidFill>
              <a:latin typeface="Garamond"/>
            </a:endParaRPr>
          </a:p>
          <a:p>
            <a:pPr marL="285750" indent="-285750" defTabSz="914400">
              <a:buFont typeface="Arial"/>
              <a:buChar char="•"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Misaligned ( 0.79 ) and random ( 0.64 ) cannot be ruled out</a:t>
            </a:r>
          </a:p>
          <a:p>
            <a:pPr defTabSz="914400"/>
            <a:r>
              <a:rPr lang="en-US" dirty="0">
                <a:solidFill>
                  <a:srgbClr val="292934"/>
                </a:solidFill>
                <a:latin typeface="Garamond"/>
              </a:rPr>
              <a:t>	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329043" y="3210560"/>
            <a:ext cx="3794637" cy="1412434"/>
            <a:chOff x="5323066" y="488563"/>
            <a:chExt cx="3794637" cy="1412434"/>
          </a:xfrm>
        </p:grpSpPr>
        <p:sp>
          <p:nvSpPr>
            <p:cNvPr id="18" name="TextBox 17"/>
            <p:cNvSpPr txBox="1"/>
            <p:nvPr/>
          </p:nvSpPr>
          <p:spPr>
            <a:xfrm>
              <a:off x="6732925" y="700668"/>
              <a:ext cx="23847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aramond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aramond"/>
                </a:rPr>
                <a:t> outflows &amp; B-fields aligned between 70–90º (preferentially misaligned)</a:t>
              </a:r>
              <a:endParaRPr lang="en-US" dirty="0">
                <a:solidFill>
                  <a:srgbClr val="292934"/>
                </a:solidFill>
                <a:latin typeface="Garamond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 flipV="1">
              <a:off x="5323066" y="488563"/>
              <a:ext cx="1409860" cy="507117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3855787" y="5265844"/>
            <a:ext cx="325753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b="1" dirty="0" smtClean="0">
                <a:solidFill>
                  <a:srgbClr val="292934"/>
                </a:solidFill>
              </a:rPr>
              <a:t>Hull+ </a:t>
            </a:r>
            <a:r>
              <a:rPr lang="en-US" sz="1600" dirty="0" smtClean="0">
                <a:solidFill>
                  <a:srgbClr val="292934"/>
                </a:solidFill>
              </a:rPr>
              <a:t>2013, ApJ, in press</a:t>
            </a:r>
            <a:r>
              <a:rPr lang="en-US" sz="1600" dirty="0" smtClean="0">
                <a:solidFill>
                  <a:srgbClr val="292934"/>
                </a:solidFill>
                <a:latin typeface="Garamond"/>
              </a:rPr>
              <a:t/>
            </a:r>
            <a:br>
              <a:rPr lang="en-US" sz="1600" dirty="0" smtClean="0">
                <a:solidFill>
                  <a:srgbClr val="292934"/>
                </a:solidFill>
                <a:latin typeface="Garamond"/>
              </a:rPr>
            </a:br>
            <a:r>
              <a:rPr lang="en-US" sz="1600" dirty="0" smtClean="0">
                <a:solidFill>
                  <a:srgbClr val="292934"/>
                </a:solidFill>
                <a:latin typeface="Garamond"/>
              </a:rPr>
              <a:t>Preprint: </a:t>
            </a:r>
            <a:r>
              <a:rPr lang="en-US" sz="1600" dirty="0" smtClean="0">
                <a:solidFill>
                  <a:srgbClr val="292934"/>
                </a:solidFill>
                <a:latin typeface="Garamond"/>
                <a:hlinkClick r:id="rId3"/>
              </a:rPr>
              <a:t>arXiv</a:t>
            </a:r>
            <a:r>
              <a:rPr lang="en-US" sz="1600" dirty="0">
                <a:solidFill>
                  <a:srgbClr val="292934"/>
                </a:solidFill>
                <a:latin typeface="Garamond"/>
                <a:hlinkClick r:id="rId3"/>
              </a:rPr>
              <a:t>:</a:t>
            </a:r>
            <a:r>
              <a:rPr lang="en-US" sz="1600" dirty="0" smtClean="0">
                <a:solidFill>
                  <a:srgbClr val="292934"/>
                </a:solidFill>
                <a:latin typeface="Garamond"/>
                <a:hlinkClick r:id="rId3"/>
              </a:rPr>
              <a:t>1212.0540</a:t>
            </a:r>
            <a:endParaRPr lang="en-US" sz="1600" dirty="0">
              <a:solidFill>
                <a:srgbClr val="292934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054297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489" y="468809"/>
            <a:ext cx="8686801" cy="625711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3000" dirty="0"/>
          </a:p>
          <a:p>
            <a:endParaRPr lang="en-US" sz="3000" dirty="0" smtClean="0"/>
          </a:p>
          <a:p>
            <a:r>
              <a:rPr lang="en-US" sz="3000" dirty="0" smtClean="0"/>
              <a:t>TADPOL results: B-fields are either </a:t>
            </a:r>
            <a:r>
              <a:rPr lang="en-US" sz="3000" b="1" dirty="0" smtClean="0"/>
              <a:t>preferentially misaligned</a:t>
            </a:r>
            <a:r>
              <a:rPr lang="en-US" sz="3000" dirty="0" smtClean="0"/>
              <a:t> (perp.) or</a:t>
            </a:r>
            <a:r>
              <a:rPr lang="en-US" sz="3000" b="1" dirty="0" smtClean="0"/>
              <a:t> randomly </a:t>
            </a:r>
            <a:r>
              <a:rPr lang="en-US" sz="3000" b="1" dirty="0"/>
              <a:t>aligned </a:t>
            </a:r>
            <a:r>
              <a:rPr lang="en-US" sz="3000" dirty="0" smtClean="0"/>
              <a:t>with respect to outflows at the ~1000 AU scale</a:t>
            </a:r>
          </a:p>
          <a:p>
            <a:pPr lvl="1"/>
            <a:r>
              <a:rPr lang="en-US" sz="2800" dirty="0" smtClean="0"/>
              <a:t>Thus, </a:t>
            </a:r>
            <a:r>
              <a:rPr lang="en-US" sz="2800" dirty="0" err="1" smtClean="0"/>
              <a:t>circumstellar</a:t>
            </a:r>
            <a:r>
              <a:rPr lang="en-US" sz="2800" dirty="0" smtClean="0"/>
              <a:t> disks are misaligned with fields in the cores from which they formed</a:t>
            </a:r>
          </a:p>
          <a:p>
            <a:pPr marL="274320" lvl="1" indent="0">
              <a:buNone/>
            </a:pPr>
            <a:endParaRPr lang="en-US" sz="2800" dirty="0"/>
          </a:p>
          <a:p>
            <a:pPr marL="182880" lvl="1"/>
            <a:r>
              <a:rPr lang="en-US" sz="3000" dirty="0"/>
              <a:t>CARMA 1 mm polarization system is fully functional, and accepting proposals (next deadline is </a:t>
            </a:r>
            <a:r>
              <a:rPr lang="en-US" sz="3000" b="1" dirty="0" smtClean="0"/>
              <a:t>May 21</a:t>
            </a:r>
            <a:r>
              <a:rPr lang="en-US" sz="3000" dirty="0" smtClean="0"/>
              <a:t>)</a:t>
            </a:r>
          </a:p>
          <a:p>
            <a:pPr marL="274320" lvl="1" indent="0">
              <a:buNone/>
            </a:pPr>
            <a:endParaRPr lang="en-US" sz="3000" b="1" dirty="0" smtClean="0"/>
          </a:p>
          <a:p>
            <a:r>
              <a:rPr lang="en-US" b="1" dirty="0" smtClean="0"/>
              <a:t>TADPOL results: </a:t>
            </a:r>
            <a:r>
              <a:rPr lang="en-US" dirty="0" smtClean="0">
                <a:hlinkClick r:id="rId3"/>
              </a:rPr>
              <a:t>ApJ, 768, 159</a:t>
            </a:r>
            <a:endParaRPr lang="en-US" dirty="0" smtClean="0"/>
          </a:p>
          <a:p>
            <a:r>
              <a:rPr lang="en-US" b="1" dirty="0" smtClean="0"/>
              <a:t>TADPOL survey</a:t>
            </a:r>
            <a:r>
              <a:rPr lang="en-US" dirty="0" smtClean="0"/>
              <a:t> (CARMA key project): </a:t>
            </a:r>
            <a:r>
              <a:rPr lang="en-US" dirty="0" smtClean="0">
                <a:hlinkClick r:id="rId4" action="ppaction://hlinkfile"/>
              </a:rPr>
              <a:t>tadpol.astro.illinois.edu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844"/>
            <a:ext cx="8229600" cy="99060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397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4704"/>
            <a:ext cx="8229600" cy="4876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r>
              <a:rPr lang="en-US" sz="3200" b="1" dirty="0" smtClean="0">
                <a:solidFill>
                  <a:schemeClr val="tx2"/>
                </a:solidFill>
              </a:rPr>
              <a:t>Fin</a:t>
            </a:r>
            <a:endParaRPr lang="en-US" sz="3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564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7712"/>
            <a:ext cx="9144000" cy="2842868"/>
          </a:xfrm>
        </p:spPr>
        <p:txBody>
          <a:bodyPr/>
          <a:lstStyle/>
          <a:p>
            <a:pPr algn="ctr"/>
            <a:r>
              <a:rPr lang="en-US" sz="5000" dirty="0" smtClean="0"/>
              <a:t>Are magnetic fields and outflows aligned in protostellar cores?</a:t>
            </a:r>
            <a:endParaRPr lang="en-US" sz="5000" b="1" dirty="0">
              <a:solidFill>
                <a:srgbClr val="292934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88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7712"/>
            <a:ext cx="9144000" cy="2842868"/>
          </a:xfrm>
        </p:spPr>
        <p:txBody>
          <a:bodyPr/>
          <a:lstStyle/>
          <a:p>
            <a:pPr algn="ctr"/>
            <a:r>
              <a:rPr lang="en-US" sz="5000" dirty="0" smtClean="0"/>
              <a:t>Are magnetic fields and outflows aligned in protostellar cores?</a:t>
            </a:r>
            <a:endParaRPr lang="en-US" sz="5000" b="1" dirty="0">
              <a:solidFill>
                <a:srgbClr val="292934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858760" cy="1752600"/>
          </a:xfrm>
        </p:spPr>
        <p:txBody>
          <a:bodyPr>
            <a:noAutofit/>
          </a:bodyPr>
          <a:lstStyle/>
          <a:p>
            <a:pPr algn="ctr"/>
            <a:r>
              <a:rPr lang="en-US" sz="18000" b="1" dirty="0" smtClean="0"/>
              <a:t>NO!</a:t>
            </a:r>
            <a:endParaRPr lang="en-US" sz="18000" b="1" dirty="0"/>
          </a:p>
        </p:txBody>
      </p:sp>
    </p:spTree>
    <p:extLst>
      <p:ext uri="{BB962C8B-B14F-4D97-AF65-F5344CB8AC3E}">
        <p14:creationId xmlns:p14="http://schemas.microsoft.com/office/powerpoint/2010/main" val="304045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re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2000"/>
            <a:ext cx="9144000" cy="9144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45764" y="6333203"/>
            <a:ext cx="2772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Garamond"/>
                <a:cs typeface="Garamond"/>
              </a:rPr>
              <a:t>Credit: Bill Saxton</a:t>
            </a:r>
            <a:r>
              <a:rPr lang="en-US" sz="1200" dirty="0">
                <a:solidFill>
                  <a:schemeClr val="bg1"/>
                </a:solidFill>
                <a:latin typeface="Garamond"/>
                <a:cs typeface="Garamond"/>
              </a:rPr>
              <a:t>,</a:t>
            </a:r>
            <a:r>
              <a:rPr lang="en-US" sz="1200" dirty="0" smtClean="0">
                <a:solidFill>
                  <a:schemeClr val="bg1"/>
                </a:solidFill>
                <a:latin typeface="Garamond"/>
                <a:cs typeface="Garamond"/>
              </a:rPr>
              <a:t> Harvard-Smithsonian Center for Astrophysics</a:t>
            </a:r>
            <a:endParaRPr lang="en-US" sz="1200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206361" y="1378419"/>
            <a:ext cx="2590800" cy="5370775"/>
            <a:chOff x="2578100" y="1213365"/>
            <a:chExt cx="2590800" cy="5370775"/>
          </a:xfrm>
        </p:grpSpPr>
        <p:pic>
          <p:nvPicPr>
            <p:cNvPr id="2" name="Picture 1" descr="girart_outflow_dust_comparison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148"/>
            <a:stretch/>
          </p:blipFill>
          <p:spPr>
            <a:xfrm>
              <a:off x="2578100" y="1213365"/>
              <a:ext cx="2590800" cy="5135309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3721100" y="6214808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Girart</a:t>
              </a:r>
              <a:r>
                <a:rPr lang="en-US" dirty="0" smtClean="0"/>
                <a:t>+ 2006</a:t>
              </a:r>
              <a:endParaRPr 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58250" y="4829798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Rao</a:t>
            </a:r>
            <a:r>
              <a:rPr lang="en-US" dirty="0" smtClean="0"/>
              <a:t>+ 2009</a:t>
            </a:r>
            <a:endParaRPr lang="en-US" dirty="0"/>
          </a:p>
        </p:txBody>
      </p:sp>
      <p:pic>
        <p:nvPicPr>
          <p:cNvPr id="9" name="Picture 8" descr="iras16293_Bfiel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36" y="2144458"/>
            <a:ext cx="3543251" cy="2885219"/>
          </a:xfrm>
          <a:prstGeom prst="rect">
            <a:avLst/>
          </a:prstGeom>
        </p:spPr>
      </p:pic>
      <p:sp>
        <p:nvSpPr>
          <p:cNvPr id="16" name="Left-Right Arrow 15"/>
          <p:cNvSpPr/>
          <p:nvPr/>
        </p:nvSpPr>
        <p:spPr>
          <a:xfrm rot="831906">
            <a:off x="1691419" y="3391803"/>
            <a:ext cx="2470497" cy="212896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-Right Arrow 16"/>
          <p:cNvSpPr/>
          <p:nvPr/>
        </p:nvSpPr>
        <p:spPr>
          <a:xfrm rot="18446210">
            <a:off x="1708700" y="3379102"/>
            <a:ext cx="2470497" cy="212896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-Right Arrow 17"/>
          <p:cNvSpPr/>
          <p:nvPr/>
        </p:nvSpPr>
        <p:spPr>
          <a:xfrm rot="5136174">
            <a:off x="2268479" y="3413272"/>
            <a:ext cx="1233797" cy="251893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-Right Arrow 21"/>
          <p:cNvSpPr/>
          <p:nvPr/>
        </p:nvSpPr>
        <p:spPr>
          <a:xfrm rot="14949224">
            <a:off x="5976715" y="5158240"/>
            <a:ext cx="1536700" cy="228601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-Right Arrow 22"/>
          <p:cNvSpPr/>
          <p:nvPr/>
        </p:nvSpPr>
        <p:spPr>
          <a:xfrm rot="1603039">
            <a:off x="5784211" y="5287759"/>
            <a:ext cx="1536700" cy="22860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-Right Arrow 13"/>
          <p:cNvSpPr/>
          <p:nvPr/>
        </p:nvSpPr>
        <p:spPr>
          <a:xfrm>
            <a:off x="1701902" y="5823127"/>
            <a:ext cx="1536700" cy="228601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3307124" y="5712303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Outflow</a:t>
            </a:r>
            <a:endParaRPr lang="en-US" dirty="0"/>
          </a:p>
        </p:txBody>
      </p:sp>
      <p:sp>
        <p:nvSpPr>
          <p:cNvPr id="15" name="Left-Right Arrow 14"/>
          <p:cNvSpPr/>
          <p:nvPr/>
        </p:nvSpPr>
        <p:spPr>
          <a:xfrm>
            <a:off x="1701902" y="6166027"/>
            <a:ext cx="1536700" cy="22860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307124" y="6067903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B-field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169685" y="185225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IRAS 16293</a:t>
            </a:r>
            <a:endParaRPr 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6365915" y="1142632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IRAS 4A</a:t>
            </a:r>
            <a:endParaRPr lang="en-US" b="1" dirty="0"/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aramond"/>
              </a:rPr>
              <a:t>Misalignment of B-fields and outflows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820626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2" grpId="0" animBg="1"/>
      <p:bldP spid="23" grpId="0" animBg="1"/>
      <p:bldP spid="14" grpId="0" animBg="1"/>
      <p:bldP spid="29" grpId="0"/>
      <p:bldP spid="15" grpId="0" animBg="1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arma.jpg"/>
          <p:cNvPicPr>
            <a:picLocks noGrp="1" noChangeAspect="1"/>
          </p:cNvPicPr>
          <p:nvPr>
            <p:ph idx="1"/>
          </p:nvPr>
        </p:nvPicPr>
        <p:blipFill>
          <a:blip r:embed="rId3"/>
          <a:srcRect t="-21006" b="-21006"/>
          <a:stretch>
            <a:fillRect/>
          </a:stretch>
        </p:blipFill>
        <p:spPr>
          <a:xfrm>
            <a:off x="0" y="-750455"/>
            <a:ext cx="9144000" cy="505243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5062"/>
            <a:ext cx="8229600" cy="1791987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CARMA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sz="2778" b="1" dirty="0" smtClean="0">
                <a:solidFill>
                  <a:schemeClr val="bg1"/>
                </a:solidFill>
              </a:rPr>
              <a:t>C</a:t>
            </a:r>
            <a:r>
              <a:rPr lang="en-US" sz="2778" dirty="0" smtClean="0">
                <a:solidFill>
                  <a:schemeClr val="bg1"/>
                </a:solidFill>
              </a:rPr>
              <a:t>ombined </a:t>
            </a:r>
            <a:r>
              <a:rPr lang="en-US" sz="2778" b="1" dirty="0" smtClean="0">
                <a:solidFill>
                  <a:schemeClr val="bg1"/>
                </a:solidFill>
              </a:rPr>
              <a:t>A</a:t>
            </a:r>
            <a:r>
              <a:rPr lang="en-US" sz="2778" dirty="0" smtClean="0">
                <a:solidFill>
                  <a:schemeClr val="bg1"/>
                </a:solidFill>
              </a:rPr>
              <a:t>rray for </a:t>
            </a:r>
            <a:r>
              <a:rPr lang="en-US" sz="2778" b="1" dirty="0" smtClean="0">
                <a:solidFill>
                  <a:schemeClr val="bg1"/>
                </a:solidFill>
              </a:rPr>
              <a:t>R</a:t>
            </a:r>
            <a:r>
              <a:rPr lang="en-US" sz="2778" dirty="0" smtClean="0">
                <a:solidFill>
                  <a:schemeClr val="bg1"/>
                </a:solidFill>
              </a:rPr>
              <a:t>esearch in </a:t>
            </a:r>
            <a:r>
              <a:rPr lang="en-US" sz="2778" b="1" dirty="0" smtClean="0">
                <a:solidFill>
                  <a:schemeClr val="bg1"/>
                </a:solidFill>
              </a:rPr>
              <a:t>M</a:t>
            </a:r>
            <a:r>
              <a:rPr lang="en-US" sz="2778" dirty="0" smtClean="0">
                <a:solidFill>
                  <a:schemeClr val="bg1"/>
                </a:solidFill>
              </a:rPr>
              <a:t>illimeter-wave </a:t>
            </a:r>
            <a:r>
              <a:rPr lang="en-US" sz="2778" b="1" dirty="0" smtClean="0">
                <a:solidFill>
                  <a:schemeClr val="bg1"/>
                </a:solidFill>
              </a:rPr>
              <a:t>A</a:t>
            </a:r>
            <a:r>
              <a:rPr lang="en-US" sz="2778" dirty="0" smtClean="0">
                <a:solidFill>
                  <a:schemeClr val="bg1"/>
                </a:solidFill>
              </a:rPr>
              <a:t>stronomy</a:t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222" dirty="0" smtClean="0">
                <a:solidFill>
                  <a:schemeClr val="bg1"/>
                </a:solidFill>
              </a:rPr>
              <a:t/>
            </a:r>
            <a:br>
              <a:rPr lang="en-US" sz="2222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>Consortium: Berkeley, Caltech, Illinois, Maryland, Chicago</a:t>
            </a:r>
            <a:br>
              <a:rPr lang="en-US" sz="2778" dirty="0" smtClean="0">
                <a:solidFill>
                  <a:schemeClr val="bg1"/>
                </a:solidFill>
              </a:rPr>
            </a:br>
            <a:endParaRPr lang="en-US" sz="2778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302680" y="3588128"/>
            <a:ext cx="5205560" cy="3201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aramond"/>
              </a:rPr>
              <a:t>6 ⨯10-m, 9 ⨯ 6-m, 8 ⨯ 3.5-m telescopes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aramond"/>
              </a:rPr>
              <a:t>Observations at 1 cm, 3 mm, and </a:t>
            </a:r>
            <a:r>
              <a:rPr lang="en-US" sz="2800" b="1" dirty="0" smtClean="0">
                <a:latin typeface="Garamond"/>
              </a:rPr>
              <a:t>1 mm (polarization!)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aramond"/>
              </a:rPr>
              <a:t>Located in Cedar Flat, CA (near Bishop)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endParaRPr lang="en-US" sz="2800" dirty="0" smtClean="0">
              <a:latin typeface="Garamond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51009" y="2324100"/>
            <a:ext cx="4395591" cy="4412956"/>
            <a:chOff x="151009" y="2324100"/>
            <a:chExt cx="4395591" cy="4412956"/>
          </a:xfrm>
        </p:grpSpPr>
        <p:pic>
          <p:nvPicPr>
            <p:cNvPr id="7" name="Picture 6" descr="IMG_0219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009" y="3638928"/>
              <a:ext cx="2323596" cy="3098128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2222500" y="2324100"/>
              <a:ext cx="2324100" cy="1977881"/>
            </a:xfrm>
            <a:prstGeom prst="straightConnector1">
              <a:avLst/>
            </a:prstGeom>
            <a:ln w="38100" cmpd="sng">
              <a:solidFill>
                <a:srgbClr val="FF66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150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292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6346"/>
            <a:ext cx="9144000" cy="691201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610103" y="1898499"/>
            <a:ext cx="2362200" cy="83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000000"/>
                </a:solidFill>
                <a:latin typeface="Garamond"/>
                <a:cs typeface="Garamond"/>
              </a:rPr>
              <a:t>Orthomode</a:t>
            </a:r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 transducer</a:t>
            </a:r>
            <a:endParaRPr lang="en-US" sz="24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395" y="1378096"/>
            <a:ext cx="3048000" cy="46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SIS mixers</a:t>
            </a:r>
            <a:endParaRPr lang="en-US" sz="24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401" y="5369536"/>
            <a:ext cx="2209800" cy="148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WBA13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Garamond"/>
                <a:cs typeface="Garamond"/>
              </a:rPr>
              <a:t>I.F</a:t>
            </a:r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. amplifiers (1-9 GHz</a:t>
            </a:r>
            <a:r>
              <a:rPr lang="en-US" dirty="0" smtClean="0">
                <a:solidFill>
                  <a:srgbClr val="000000"/>
                </a:solidFill>
                <a:latin typeface="Garamond"/>
                <a:cs typeface="Garamond"/>
              </a:rPr>
              <a:t>)</a:t>
            </a:r>
          </a:p>
          <a:p>
            <a:endParaRPr lang="en-US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8229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1 mm dual-polarization receivers</a:t>
            </a:r>
            <a:endParaRPr lang="en-US" sz="3600" dirty="0">
              <a:solidFill>
                <a:srgbClr val="000000"/>
              </a:solidFill>
            </a:endParaRPr>
          </a:p>
        </p:txBody>
      </p:sp>
      <p:cxnSp>
        <p:nvCxnSpPr>
          <p:cNvPr id="18" name="Straight Arrow Connector 17"/>
          <p:cNvCxnSpPr>
            <a:stCxn id="6" idx="2"/>
          </p:cNvCxnSpPr>
          <p:nvPr/>
        </p:nvCxnSpPr>
        <p:spPr>
          <a:xfrm>
            <a:off x="4039395" y="1843397"/>
            <a:ext cx="2" cy="1839603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7386320" y="4538932"/>
            <a:ext cx="1452880" cy="436880"/>
            <a:chOff x="7538720" y="6146800"/>
            <a:chExt cx="1452880" cy="43688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7538720" y="6582092"/>
              <a:ext cx="1148080" cy="1588"/>
            </a:xfrm>
            <a:prstGeom prst="line">
              <a:avLst/>
            </a:prstGeom>
            <a:ln w="57150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734300" y="6146800"/>
              <a:ext cx="1257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aramond"/>
                  <a:cs typeface="Garamond"/>
                </a:rPr>
                <a:t>1 inch</a:t>
              </a:r>
              <a:endParaRPr lang="en-US" dirty="0">
                <a:solidFill>
                  <a:prstClr val="black"/>
                </a:solidFill>
                <a:latin typeface="Garamond"/>
                <a:cs typeface="Garamond"/>
              </a:endParaRPr>
            </a:p>
          </p:txBody>
        </p:sp>
      </p:grpSp>
      <p:sp>
        <p:nvSpPr>
          <p:cNvPr id="20" name="TextBox 4"/>
          <p:cNvSpPr txBox="1">
            <a:spLocks noChangeArrowheads="1"/>
          </p:cNvSpPr>
          <p:nvPr/>
        </p:nvSpPr>
        <p:spPr bwMode="auto">
          <a:xfrm>
            <a:off x="7609481" y="6538670"/>
            <a:ext cx="154577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914400"/>
            <a:r>
              <a:rPr lang="en-US" sz="1200" dirty="0" smtClean="0">
                <a:solidFill>
                  <a:srgbClr val="000000"/>
                </a:solidFill>
                <a:latin typeface="Garamond"/>
                <a:cs typeface="Garamond"/>
              </a:rPr>
              <a:t>Credit: Dick </a:t>
            </a:r>
            <a:r>
              <a:rPr lang="en-US" sz="1200" dirty="0" err="1" smtClean="0">
                <a:solidFill>
                  <a:srgbClr val="000000"/>
                </a:solidFill>
                <a:latin typeface="Garamond"/>
                <a:cs typeface="Garamond"/>
              </a:rPr>
              <a:t>Plambeck</a:t>
            </a:r>
            <a:endParaRPr lang="en-US" sz="12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3683000" y="1843397"/>
            <a:ext cx="356396" cy="109877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948128" y="2428439"/>
            <a:ext cx="157955" cy="2848139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948129" y="3979333"/>
            <a:ext cx="390788" cy="1297246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505986" y="2423588"/>
            <a:ext cx="605762" cy="713676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896646" y="4658815"/>
            <a:ext cx="1676400" cy="1209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Waveguide circular polarizer</a:t>
            </a:r>
            <a:endParaRPr lang="en-US" sz="24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5270500" y="3577167"/>
            <a:ext cx="391583" cy="111125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59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45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TADPOL survey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1843794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480" y="96812"/>
            <a:ext cx="8229600" cy="990600"/>
          </a:xfrm>
        </p:spPr>
        <p:txBody>
          <a:bodyPr/>
          <a:lstStyle/>
          <a:p>
            <a:r>
              <a:rPr lang="en-US" dirty="0" smtClean="0"/>
              <a:t>TADPOL collaboration</a:t>
            </a:r>
            <a:endParaRPr lang="en-US" dirty="0"/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2079351" y="862331"/>
            <a:ext cx="4956449" cy="5249796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aramond"/>
              </a:rPr>
              <a:t>UC Berkeley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FF6600"/>
                </a:solidFill>
                <a:latin typeface="Garamond"/>
              </a:rPr>
              <a:t>Chat Hull (PI), 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Dick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Plambeck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Mel Wright, Carl Heiles, Geoff Bower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aramond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aramond"/>
              </a:rPr>
              <a:t>University of Maryland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Marc Pound, Alberto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Bolatto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Katherine Jameson,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Lee Mundy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aramond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aramond"/>
              </a:rPr>
              <a:t>Caltech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Thushara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Pillai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John Carpenter, James Lamb,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Nikolaus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Volgenau</a:t>
            </a:r>
            <a:endParaRPr lang="en-US" dirty="0" smtClean="0">
              <a:solidFill>
                <a:srgbClr val="292934"/>
              </a:solidFill>
              <a:latin typeface="Garamond"/>
            </a:endParaRP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aramond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aramond"/>
              </a:rPr>
              <a:t>University of Illinois, Urbana-Champagne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Ian Stephens, Leslie Looney,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Woojin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 Kwon,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Dick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Crutcher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Nick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Hakobian</a:t>
            </a:r>
            <a:endParaRPr lang="en-US" dirty="0" smtClean="0">
              <a:solidFill>
                <a:srgbClr val="292934"/>
              </a:solidFill>
              <a:latin typeface="Garamond"/>
            </a:endParaRP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aramond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aramond"/>
              </a:rPr>
              <a:t>Other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>
                <a:solidFill>
                  <a:srgbClr val="292934"/>
                </a:solidFill>
                <a:latin typeface="Garamond"/>
              </a:rPr>
              <a:t>Dan </a:t>
            </a:r>
            <a:r>
              <a:rPr lang="en-US" dirty="0" err="1">
                <a:solidFill>
                  <a:srgbClr val="292934"/>
                </a:solidFill>
                <a:latin typeface="Garamond"/>
              </a:rPr>
              <a:t>Marrone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 (Arizona), Meredith Hughes (Wesleyan)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John </a:t>
            </a:r>
            <a:r>
              <a:rPr lang="en-US" dirty="0" err="1">
                <a:solidFill>
                  <a:srgbClr val="292934"/>
                </a:solidFill>
                <a:latin typeface="Garamond"/>
              </a:rPr>
              <a:t>Vaillancourt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 &amp; </a:t>
            </a:r>
            <a:r>
              <a:rPr lang="en-US" dirty="0" err="1">
                <a:solidFill>
                  <a:srgbClr val="292934"/>
                </a:solidFill>
                <a:latin typeface="Garamond"/>
              </a:rPr>
              <a:t>Göran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Sandell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 (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USRA-SOFIA), John Tobin (NRAO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), Jason Fiege (Manitoba),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Erica Franzmann (Manitoba), Martin Houde (UWO, Caltech), Brenda Matthews (NRC-CNRC)</a:t>
            </a:r>
          </a:p>
          <a:p>
            <a:pPr>
              <a:buClr>
                <a:srgbClr val="93A299"/>
              </a:buClr>
            </a:pP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pic>
        <p:nvPicPr>
          <p:cNvPr id="6" name="Picture 3" descr="carmalogoSm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" y="6201463"/>
            <a:ext cx="661257" cy="656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rizona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693" y="6183303"/>
            <a:ext cx="730467" cy="674952"/>
          </a:xfrm>
          <a:prstGeom prst="rect">
            <a:avLst/>
          </a:prstGeom>
        </p:spPr>
      </p:pic>
      <p:pic>
        <p:nvPicPr>
          <p:cNvPr id="8" name="Picture 7" descr="USRA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685" y="6225121"/>
            <a:ext cx="814149" cy="602471"/>
          </a:xfrm>
          <a:prstGeom prst="rect">
            <a:avLst/>
          </a:prstGeom>
        </p:spPr>
      </p:pic>
      <p:pic>
        <p:nvPicPr>
          <p:cNvPr id="10" name="Picture 9" descr="NRC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809" y="6258650"/>
            <a:ext cx="953220" cy="580388"/>
          </a:xfrm>
          <a:prstGeom prst="rect">
            <a:avLst/>
          </a:prstGeom>
        </p:spPr>
      </p:pic>
      <p:pic>
        <p:nvPicPr>
          <p:cNvPr id="11" name="Picture 10" descr="Berkeley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20" y="6191302"/>
            <a:ext cx="656814" cy="656814"/>
          </a:xfrm>
          <a:prstGeom prst="rect">
            <a:avLst/>
          </a:prstGeom>
        </p:spPr>
      </p:pic>
      <p:pic>
        <p:nvPicPr>
          <p:cNvPr id="12" name="Picture 11" descr="NASA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779" y="6206532"/>
            <a:ext cx="746698" cy="639287"/>
          </a:xfrm>
          <a:prstGeom prst="rect">
            <a:avLst/>
          </a:prstGeom>
        </p:spPr>
      </p:pic>
      <p:pic>
        <p:nvPicPr>
          <p:cNvPr id="14" name="Picture 13" descr="Caltech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777" y="6170416"/>
            <a:ext cx="674951" cy="674951"/>
          </a:xfrm>
          <a:prstGeom prst="rect">
            <a:avLst/>
          </a:prstGeom>
        </p:spPr>
      </p:pic>
      <p:pic>
        <p:nvPicPr>
          <p:cNvPr id="15" name="Picture 14" descr="Illinois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204" y="6170983"/>
            <a:ext cx="507119" cy="656814"/>
          </a:xfrm>
          <a:prstGeom prst="rect">
            <a:avLst/>
          </a:prstGeom>
        </p:spPr>
      </p:pic>
      <p:pic>
        <p:nvPicPr>
          <p:cNvPr id="16" name="Picture 15" descr="Manitoba.jpe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0" r="28087" b="38984"/>
          <a:stretch/>
        </p:blipFill>
        <p:spPr>
          <a:xfrm>
            <a:off x="7610910" y="6209581"/>
            <a:ext cx="592964" cy="711245"/>
          </a:xfrm>
          <a:prstGeom prst="rect">
            <a:avLst/>
          </a:prstGeom>
        </p:spPr>
      </p:pic>
      <p:pic>
        <p:nvPicPr>
          <p:cNvPr id="17" name="Picture 16" descr="UWO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57"/>
          <a:stretch/>
        </p:blipFill>
        <p:spPr>
          <a:xfrm>
            <a:off x="6915438" y="6201183"/>
            <a:ext cx="770187" cy="656750"/>
          </a:xfrm>
          <a:prstGeom prst="rect">
            <a:avLst/>
          </a:prstGeom>
        </p:spPr>
      </p:pic>
      <p:pic>
        <p:nvPicPr>
          <p:cNvPr id="3" name="Picture 2" descr="wes_seal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817" y="6204351"/>
            <a:ext cx="569226" cy="634687"/>
          </a:xfrm>
          <a:prstGeom prst="rect">
            <a:avLst/>
          </a:prstGeom>
        </p:spPr>
      </p:pic>
      <p:pic>
        <p:nvPicPr>
          <p:cNvPr id="4" name="Picture 3" descr="NRAO_logo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719" y="6186212"/>
            <a:ext cx="491222" cy="640080"/>
          </a:xfrm>
          <a:prstGeom prst="rect">
            <a:avLst/>
          </a:prstGeom>
        </p:spPr>
      </p:pic>
      <p:pic>
        <p:nvPicPr>
          <p:cNvPr id="13" name="Picture 12" descr="umd-ball.jp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440" y="6148192"/>
            <a:ext cx="698420" cy="69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2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6587</TotalTime>
  <Words>1252</Words>
  <Application>Microsoft Macintosh PowerPoint</Application>
  <PresentationFormat>On-screen Show (4:3)</PresentationFormat>
  <Paragraphs>167</Paragraphs>
  <Slides>18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Office Theme</vt:lpstr>
      <vt:lpstr>Clarity</vt:lpstr>
      <vt:lpstr>6_Office Theme</vt:lpstr>
      <vt:lpstr>2_Clarity</vt:lpstr>
      <vt:lpstr>Are magnetic fields and outflows aligned in protostellar cores?</vt:lpstr>
      <vt:lpstr>Are magnetic fields and outflows aligned in protostellar cores?</vt:lpstr>
      <vt:lpstr>Are magnetic fields and outflows aligned in protostellar cores?</vt:lpstr>
      <vt:lpstr>PowerPoint Presentation</vt:lpstr>
      <vt:lpstr>PowerPoint Presentation</vt:lpstr>
      <vt:lpstr>CARMA Combined Array for Research in Millimeter-wave Astronomy      Consortium: Berkeley, Caltech, Illinois, Maryland, Chicago </vt:lpstr>
      <vt:lpstr>1 mm dual-polarization receivers</vt:lpstr>
      <vt:lpstr>TADPOL survey</vt:lpstr>
      <vt:lpstr>TADPOL collaboration</vt:lpstr>
      <vt:lpstr>TADPOL survey</vt:lpstr>
      <vt:lpstr>TADPOL results</vt:lpstr>
      <vt:lpstr>PowerPoint Presentation</vt:lpstr>
      <vt:lpstr>PowerPoint Presentation</vt:lpstr>
      <vt:lpstr>PowerPoint Presentation</vt:lpstr>
      <vt:lpstr>TADPOL results</vt:lpstr>
      <vt:lpstr>Outflow vs. B-field: distribution</vt:lpstr>
      <vt:lpstr>Summary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Charles Hull</dc:creator>
  <cp:lastModifiedBy>Charles Hull</cp:lastModifiedBy>
  <cp:revision>275</cp:revision>
  <dcterms:created xsi:type="dcterms:W3CDTF">2010-11-26T18:30:23Z</dcterms:created>
  <dcterms:modified xsi:type="dcterms:W3CDTF">2013-05-04T00:30:25Z</dcterms:modified>
</cp:coreProperties>
</file>